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5" r:id="rId5"/>
    <p:sldId id="317" r:id="rId6"/>
    <p:sldId id="316" r:id="rId7"/>
    <p:sldId id="318" r:id="rId8"/>
    <p:sldId id="320" r:id="rId9"/>
    <p:sldId id="322" r:id="rId10"/>
    <p:sldId id="319" r:id="rId11"/>
    <p:sldId id="321" r:id="rId12"/>
    <p:sldId id="328" r:id="rId13"/>
    <p:sldId id="323" r:id="rId14"/>
    <p:sldId id="324" r:id="rId15"/>
    <p:sldId id="326" r:id="rId16"/>
    <p:sldId id="327" r:id="rId17"/>
    <p:sldId id="288" r:id="rId18"/>
  </p:sldIdLst>
  <p:sldSz cx="9144000" cy="6858000" type="screen4x3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571"/>
    <a:srgbClr val="E4583C"/>
    <a:srgbClr val="D9D9D6"/>
    <a:srgbClr val="000000"/>
    <a:srgbClr val="0C2340"/>
    <a:srgbClr val="FF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72" autoAdjust="0"/>
    <p:restoredTop sz="88269" autoAdjust="0"/>
  </p:normalViewPr>
  <p:slideViewPr>
    <p:cSldViewPr snapToGrid="0" snapToObjects="1">
      <p:cViewPr varScale="1">
        <p:scale>
          <a:sx n="80" d="100"/>
          <a:sy n="80" d="100"/>
        </p:scale>
        <p:origin x="645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356" cy="493316"/>
          </a:xfrm>
          <a:prstGeom prst="rect">
            <a:avLst/>
          </a:prstGeom>
        </p:spPr>
        <p:txBody>
          <a:bodyPr vert="horz" lIns="90901" tIns="45450" rIns="90901" bIns="4545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4834" y="0"/>
            <a:ext cx="2919356" cy="493316"/>
          </a:xfrm>
          <a:prstGeom prst="rect">
            <a:avLst/>
          </a:prstGeom>
        </p:spPr>
        <p:txBody>
          <a:bodyPr vert="horz" lIns="90901" tIns="45450" rIns="90901" bIns="45450" rtlCol="0"/>
          <a:lstStyle>
            <a:lvl1pPr algn="r">
              <a:defRPr sz="1200"/>
            </a:lvl1pPr>
          </a:lstStyle>
          <a:p>
            <a:fld id="{A60C01F8-7A96-1A42-A5C1-A6293913991B}" type="datetime1">
              <a:rPr lang="en-AU" smtClean="0"/>
              <a:t>3/12/2019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417"/>
            <a:ext cx="2919356" cy="493316"/>
          </a:xfrm>
          <a:prstGeom prst="rect">
            <a:avLst/>
          </a:prstGeom>
        </p:spPr>
        <p:txBody>
          <a:bodyPr vert="horz" lIns="90901" tIns="45450" rIns="90901" bIns="4545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4834" y="9371417"/>
            <a:ext cx="2919356" cy="493316"/>
          </a:xfrm>
          <a:prstGeom prst="rect">
            <a:avLst/>
          </a:prstGeom>
        </p:spPr>
        <p:txBody>
          <a:bodyPr vert="horz" lIns="90901" tIns="45450" rIns="90901" bIns="45450" rtlCol="0" anchor="b"/>
          <a:lstStyle>
            <a:lvl1pPr algn="r">
              <a:defRPr sz="1200"/>
            </a:lvl1pPr>
          </a:lstStyle>
          <a:p>
            <a:fld id="{B03F6A53-947D-664F-86C6-7EA2E2AF7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8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356" cy="493316"/>
          </a:xfrm>
          <a:prstGeom prst="rect">
            <a:avLst/>
          </a:prstGeom>
        </p:spPr>
        <p:txBody>
          <a:bodyPr vert="horz" lIns="90901" tIns="45450" rIns="90901" bIns="4545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834" y="0"/>
            <a:ext cx="2919356" cy="493316"/>
          </a:xfrm>
          <a:prstGeom prst="rect">
            <a:avLst/>
          </a:prstGeom>
        </p:spPr>
        <p:txBody>
          <a:bodyPr vert="horz" lIns="90901" tIns="45450" rIns="90901" bIns="45450" rtlCol="0"/>
          <a:lstStyle>
            <a:lvl1pPr algn="r">
              <a:defRPr sz="1200"/>
            </a:lvl1pPr>
          </a:lstStyle>
          <a:p>
            <a:fld id="{290F5882-1633-C84E-BDD4-8A584B4C4483}" type="datetime1">
              <a:rPr lang="en-AU" smtClean="0"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01" tIns="45450" rIns="90901" bIns="4545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901" tIns="45450" rIns="90901" bIns="4545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417"/>
            <a:ext cx="2919356" cy="493316"/>
          </a:xfrm>
          <a:prstGeom prst="rect">
            <a:avLst/>
          </a:prstGeom>
        </p:spPr>
        <p:txBody>
          <a:bodyPr vert="horz" lIns="90901" tIns="45450" rIns="90901" bIns="4545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834" y="9371417"/>
            <a:ext cx="2919356" cy="493316"/>
          </a:xfrm>
          <a:prstGeom prst="rect">
            <a:avLst/>
          </a:prstGeom>
        </p:spPr>
        <p:txBody>
          <a:bodyPr vert="horz" lIns="90901" tIns="45450" rIns="90901" bIns="45450" rtlCol="0" anchor="b"/>
          <a:lstStyle>
            <a:lvl1pPr algn="r">
              <a:defRPr sz="1200"/>
            </a:lvl1pPr>
          </a:lstStyle>
          <a:p>
            <a:fld id="{4FDA4F87-D5C2-4945-AFCA-8B793D2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989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A4F87-D5C2-4945-AFCA-8B793D258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3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8B5CB9-EF22-45FE-8274-CD981C0A0DD5}" type="slidenum">
              <a:rPr lang="en-US"/>
              <a:pPr/>
              <a:t>2</a:t>
            </a:fld>
            <a:endParaRPr lang="en-US"/>
          </a:p>
        </p:txBody>
      </p:sp>
      <p:sp>
        <p:nvSpPr>
          <p:cNvPr id="2048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4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8B5CB9-EF22-45FE-8274-CD981C0A0DD5}" type="slidenum">
              <a:rPr lang="en-US"/>
              <a:pPr/>
              <a:t>3</a:t>
            </a:fld>
            <a:endParaRPr lang="en-US"/>
          </a:p>
        </p:txBody>
      </p:sp>
      <p:sp>
        <p:nvSpPr>
          <p:cNvPr id="20482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Placeholder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SMART at large: funded in 2010 ($60m from Commonwealth, NSW and UOW)</a:t>
            </a:r>
          </a:p>
          <a:p>
            <a:r>
              <a:rPr lang="en-US" dirty="0" smtClean="0"/>
              <a:t>Building completed in 2011, contains 30 teaching and research labs, 150 research staff and 200 postdoctoral</a:t>
            </a:r>
            <a:r>
              <a:rPr lang="en-US" baseline="0" dirty="0" smtClean="0"/>
              <a:t> students.</a:t>
            </a:r>
          </a:p>
          <a:p>
            <a:r>
              <a:rPr lang="en-US" baseline="0" dirty="0" smtClean="0"/>
              <a:t>Spoke and hub model with at the core the Infrastructure Data &amp; Simulation group: 4 labs, 20 researchers and 10 PhD students.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A4F87-D5C2-4945-AFCA-8B793D2588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8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8"/>
            <a:ext cx="9144000" cy="6849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920" y="3274273"/>
            <a:ext cx="6347825" cy="2148899"/>
          </a:xfrm>
        </p:spPr>
        <p:txBody>
          <a:bodyPr lIns="0" tIns="0" anchor="b">
            <a:noAutofit/>
          </a:bodyPr>
          <a:lstStyle>
            <a:lvl1pPr algn="l">
              <a:lnSpc>
                <a:spcPct val="80000"/>
              </a:lnSpc>
              <a:defRPr sz="6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920" y="5653142"/>
            <a:ext cx="6347825" cy="565927"/>
          </a:xfrm>
        </p:spPr>
        <p:txBody>
          <a:bodyPr lIns="0" tIns="0" anchor="t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08" y="5439879"/>
            <a:ext cx="2957475" cy="11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596723" y="6417652"/>
            <a:ext cx="2547522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Document title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417652"/>
            <a:ext cx="2023724" cy="365125"/>
          </a:xfrm>
          <a:prstGeom prst="rect">
            <a:avLst/>
          </a:prstGeom>
        </p:spPr>
        <p:txBody>
          <a:bodyPr/>
          <a:lstStyle/>
          <a:p>
            <a:fld id="{4956BB43-EB25-9C48-837D-98E6AF077A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92970" y="2375396"/>
            <a:ext cx="5691188" cy="2267483"/>
          </a:xfrm>
        </p:spPr>
        <p:txBody>
          <a:bodyPr lIns="0" tIns="0"/>
          <a:lstStyle>
            <a:lvl1pPr marL="0" indent="0">
              <a:lnSpc>
                <a:spcPct val="80000"/>
              </a:lnSpc>
              <a:buNone/>
              <a:defRPr sz="60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292970" y="4642879"/>
            <a:ext cx="5623504" cy="1690507"/>
          </a:xfrm>
        </p:spPr>
        <p:txBody>
          <a:bodyPr lIns="0" tIns="0">
            <a:normAutofit/>
          </a:bodyPr>
          <a:lstStyle>
            <a:lvl1pPr marL="0" indent="0">
              <a:buNone/>
              <a:defRPr sz="1600" cap="all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AU" dirty="0" err="1" smtClean="0"/>
              <a:t>subheadinG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741" y="5422618"/>
            <a:ext cx="2957475" cy="11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9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80831"/>
            <a:ext cx="7279974" cy="308552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Document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7B4246-FDFA-7E4C-A54D-095A75DA82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0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80831"/>
            <a:ext cx="3427384" cy="308552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091428" y="2480831"/>
            <a:ext cx="3645747" cy="308552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Document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A7B4246-FDFA-7E4C-A54D-095A75DA82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55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314293"/>
            <a:ext cx="3427384" cy="851523"/>
          </a:xfrm>
        </p:spPr>
        <p:txBody>
          <a:bodyPr anchor="t">
            <a:normAutofit/>
          </a:bodyPr>
          <a:lstStyle>
            <a:lvl1pPr marL="0" indent="0">
              <a:buNone/>
              <a:defRPr sz="1400" b="1">
                <a:solidFill>
                  <a:srgbClr val="E106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091428" y="1314293"/>
            <a:ext cx="3645747" cy="851523"/>
          </a:xfrm>
        </p:spPr>
        <p:txBody>
          <a:bodyPr anchor="t">
            <a:normAutofit/>
          </a:bodyPr>
          <a:lstStyle>
            <a:lvl1pPr marL="0" indent="0">
              <a:buNone/>
              <a:defRPr sz="1400" b="1">
                <a:solidFill>
                  <a:srgbClr val="E106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10996"/>
            <a:ext cx="7279974" cy="84679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2480831"/>
            <a:ext cx="3427384" cy="308552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4091428" y="2480831"/>
            <a:ext cx="3645747" cy="308552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Document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A7B4246-FDFA-7E4C-A54D-095A75DA82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7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Document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7B4246-FDFA-7E4C-A54D-095A75DA82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Document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7B4246-FDFA-7E4C-A54D-095A75DA82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36301"/>
            <a:ext cx="5486400" cy="655443"/>
          </a:xfrm>
        </p:spPr>
        <p:txBody>
          <a:bodyPr>
            <a:normAutofit/>
          </a:bodyPr>
          <a:lstStyle>
            <a:lvl1pPr marL="0" indent="0">
              <a:buNone/>
              <a:defRPr sz="12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Document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7B4246-FDFA-7E4C-A54D-095A75DA82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7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627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0996"/>
            <a:ext cx="7279974" cy="846793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64873"/>
            <a:ext cx="7279974" cy="3668409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6421235"/>
            <a:ext cx="69418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04" y="6144035"/>
            <a:ext cx="1460335" cy="5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1147430" y="6459548"/>
            <a:ext cx="2895600" cy="190440"/>
          </a:xfrm>
          <a:prstGeom prst="rect">
            <a:avLst/>
          </a:prstGeom>
        </p:spPr>
        <p:txBody>
          <a:bodyPr vert="horz" lIns="0" tIns="0" rIns="91440" bIns="45720" rtlCol="0" anchor="ctr"/>
          <a:lstStyle>
            <a:lvl1pPr algn="l">
              <a:defRPr sz="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Document title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457201" y="6459548"/>
            <a:ext cx="364539" cy="190440"/>
          </a:xfrm>
          <a:prstGeom prst="rect">
            <a:avLst/>
          </a:prstGeom>
        </p:spPr>
        <p:txBody>
          <a:bodyPr vert="horz" lIns="0" tIns="0" rIns="91440" bIns="45720" rtlCol="0" anchor="ctr"/>
          <a:lstStyle>
            <a:lvl1pPr algn="l">
              <a:defRPr sz="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B4246-FDFA-7E4C-A54D-095A75DA82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9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63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C234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0C234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C234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0C234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C23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8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1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7.png"/><Relationship Id="rId9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9004" y="2088292"/>
            <a:ext cx="8827288" cy="3525839"/>
          </a:xfrm>
        </p:spPr>
        <p:txBody>
          <a:bodyPr lIns="0" tIns="0">
            <a:noAutofit/>
          </a:bodyPr>
          <a:lstStyle/>
          <a:p>
            <a:r>
              <a:rPr lang="en-AU" sz="4000" dirty="0" smtClean="0"/>
              <a:t>FLOODAWARE</a:t>
            </a:r>
            <a:br>
              <a:rPr lang="en-AU" sz="4000" dirty="0" smtClean="0"/>
            </a:br>
            <a:r>
              <a:rPr lang="en-AU" sz="4000" dirty="0" smtClean="0"/>
              <a:t>An agent-based model for near real-time simulation of flood events</a:t>
            </a:r>
            <a:r>
              <a:rPr lang="en-AU" sz="4000" dirty="0"/>
              <a:t/>
            </a:r>
            <a:br>
              <a:rPr lang="en-AU" sz="4000" dirty="0"/>
            </a:b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smtClean="0"/>
              <a:t>Anton Bommel</a:t>
            </a:r>
            <a:r>
              <a:rPr lang="en-AU" sz="2800" dirty="0"/>
              <a:t/>
            </a:r>
            <a:br>
              <a:rPr lang="en-AU" sz="2800" dirty="0"/>
            </a:br>
            <a:r>
              <a:rPr lang="en-AU" sz="2800" dirty="0" smtClean="0"/>
              <a:t>Pascal Perez</a:t>
            </a:r>
            <a:br>
              <a:rPr lang="en-AU" sz="2800" dirty="0" smtClean="0"/>
            </a:br>
            <a:endParaRPr lang="en-US" sz="2800" spc="-15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947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24" y="215153"/>
            <a:ext cx="4616541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FLOODAWARE: </a:t>
            </a:r>
            <a:r>
              <a:rPr lang="en-AU" b="1" dirty="0" smtClean="0">
                <a:solidFill>
                  <a:srgbClr val="FF0000"/>
                </a:solidFill>
              </a:rPr>
              <a:t>preliminary results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47812" y="830654"/>
            <a:ext cx="5272200" cy="33760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/>
          <p:nvPr/>
        </p:nvPicPr>
        <p:blipFill>
          <a:blip r:embed="rId3"/>
          <a:stretch/>
        </p:blipFill>
        <p:spPr>
          <a:xfrm>
            <a:off x="3882240" y="2776913"/>
            <a:ext cx="5261760" cy="345852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/>
          <a:stretch/>
        </p:blipFill>
        <p:spPr>
          <a:xfrm>
            <a:off x="6030735" y="830654"/>
            <a:ext cx="2402541" cy="1822824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18" y="4112637"/>
            <a:ext cx="3133616" cy="201795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681695" y="1446306"/>
            <a:ext cx="155388" cy="16734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216" y="1293281"/>
            <a:ext cx="23906" cy="26512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57581" y="3303585"/>
            <a:ext cx="23906" cy="26512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24" y="215153"/>
            <a:ext cx="4616541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FLOODAWARE: </a:t>
            </a:r>
            <a:r>
              <a:rPr lang="en-AU" b="1" dirty="0" smtClean="0">
                <a:solidFill>
                  <a:srgbClr val="FF0000"/>
                </a:solidFill>
              </a:rPr>
              <a:t>preliminary results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6030735" y="830654"/>
            <a:ext cx="2402541" cy="1822824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18" y="4112637"/>
            <a:ext cx="3133616" cy="201795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062260" y="1613647"/>
            <a:ext cx="155388" cy="16734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/>
          <p:nvPr/>
        </p:nvPicPr>
        <p:blipFill>
          <a:blip r:embed="rId4"/>
          <a:stretch/>
        </p:blipFill>
        <p:spPr>
          <a:xfrm>
            <a:off x="82118" y="920376"/>
            <a:ext cx="4997882" cy="3102279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/>
          <a:stretch/>
        </p:blipFill>
        <p:spPr>
          <a:xfrm>
            <a:off x="3771145" y="2833442"/>
            <a:ext cx="5291502" cy="3340251"/>
          </a:xfrm>
          <a:prstGeom prst="rect">
            <a:avLst/>
          </a:prstGeom>
          <a:ln>
            <a:noFill/>
          </a:ln>
        </p:spPr>
      </p:pic>
      <p:cxnSp>
        <p:nvCxnSpPr>
          <p:cNvPr id="11" name="Straight Connector 10"/>
          <p:cNvCxnSpPr/>
          <p:nvPr/>
        </p:nvCxnSpPr>
        <p:spPr>
          <a:xfrm>
            <a:off x="4551464" y="3230965"/>
            <a:ext cx="23906" cy="26512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859" y="1145882"/>
            <a:ext cx="23906" cy="26512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2"/>
          <a:stretch/>
        </p:blipFill>
        <p:spPr>
          <a:xfrm>
            <a:off x="133731" y="865974"/>
            <a:ext cx="5154120" cy="326808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20024" y="215153"/>
            <a:ext cx="4616541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FLOODAWARE: </a:t>
            </a:r>
            <a:r>
              <a:rPr lang="en-AU" b="1" dirty="0" smtClean="0">
                <a:solidFill>
                  <a:srgbClr val="FF0000"/>
                </a:solidFill>
              </a:rPr>
              <a:t>preliminary results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18" y="4112637"/>
            <a:ext cx="3133616" cy="2017951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/>
        </p:blipFill>
        <p:spPr>
          <a:xfrm>
            <a:off x="5994001" y="423120"/>
            <a:ext cx="2552752" cy="2128833"/>
          </a:xfrm>
          <a:prstGeom prst="rect">
            <a:avLst/>
          </a:prstGeom>
          <a:ln>
            <a:noFill/>
          </a:ln>
        </p:spPr>
      </p:pic>
      <p:sp>
        <p:nvSpPr>
          <p:cNvPr id="9" name="Oval 8"/>
          <p:cNvSpPr/>
          <p:nvPr/>
        </p:nvSpPr>
        <p:spPr>
          <a:xfrm>
            <a:off x="7984566" y="1852705"/>
            <a:ext cx="155388" cy="16734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/>
          <p:nvPr/>
        </p:nvPicPr>
        <p:blipFill>
          <a:blip r:embed="rId5"/>
          <a:stretch/>
        </p:blipFill>
        <p:spPr>
          <a:xfrm>
            <a:off x="3575224" y="2833442"/>
            <a:ext cx="5482800" cy="3502800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/>
          <p:cNvCxnSpPr/>
          <p:nvPr/>
        </p:nvCxnSpPr>
        <p:spPr>
          <a:xfrm>
            <a:off x="4107870" y="3384387"/>
            <a:ext cx="23906" cy="26512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67299" y="1258249"/>
            <a:ext cx="23906" cy="26512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6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24" y="215153"/>
            <a:ext cx="1652211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Conclusion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024" y="1189318"/>
            <a:ext cx="798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Preliminary results only!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Focusing on operational rather than planning needs</a:t>
            </a:r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Moving from predictive to self-correcting flood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Ingesting near real time data from smart sensing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Using AI-based analytics for fast recalibration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79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04260"/>
            <a:ext cx="8229600" cy="940605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-150" dirty="0" smtClean="0">
                <a:solidFill>
                  <a:srgbClr val="0C2340"/>
                </a:solidFill>
                <a:latin typeface="Times New Roman"/>
                <a:cs typeface="Times New Roman"/>
              </a:rPr>
              <a:t>KEEP IN TOUCH</a:t>
            </a:r>
            <a:endParaRPr lang="en-US" sz="4500" b="1" spc="1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200" y="1743432"/>
            <a:ext cx="3956396" cy="463712"/>
            <a:chOff x="457200" y="1307575"/>
            <a:chExt cx="3956396" cy="347784"/>
          </a:xfrm>
        </p:grpSpPr>
        <p:sp>
          <p:nvSpPr>
            <p:cNvPr id="8" name="Rectangle 7"/>
            <p:cNvSpPr/>
            <p:nvPr/>
          </p:nvSpPr>
          <p:spPr>
            <a:xfrm>
              <a:off x="1261146" y="1360279"/>
              <a:ext cx="3152450" cy="242374"/>
            </a:xfrm>
            <a:prstGeom prst="rect">
              <a:avLst/>
            </a:prstGeom>
          </p:spPr>
          <p:txBody>
            <a:bodyPr wrap="square" lIns="0" tIns="0" anchor="ctr">
              <a:spAutoFit/>
            </a:bodyPr>
            <a:lstStyle/>
            <a:p>
              <a:r>
                <a:rPr lang="en-AU" dirty="0">
                  <a:solidFill>
                    <a:schemeClr val="tx2"/>
                  </a:solidFill>
                  <a:latin typeface="+mj-lt"/>
                </a:rPr>
                <a:t>p</a:t>
              </a:r>
              <a:r>
                <a:rPr lang="en-AU" dirty="0" smtClean="0">
                  <a:solidFill>
                    <a:schemeClr val="tx2"/>
                  </a:solidFill>
                  <a:latin typeface="+mj-lt"/>
                </a:rPr>
                <a:t>ascal_perez@uow.edu.au</a:t>
              </a:r>
              <a:endParaRPr lang="en-AU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307575"/>
              <a:ext cx="589215" cy="34778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7200" y="3399923"/>
            <a:ext cx="3956396" cy="877163"/>
            <a:chOff x="457200" y="2018750"/>
            <a:chExt cx="3956396" cy="6578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136453"/>
              <a:ext cx="589215" cy="42246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261146" y="2018750"/>
              <a:ext cx="3152450" cy="657872"/>
            </a:xfrm>
            <a:prstGeom prst="rect">
              <a:avLst/>
            </a:prstGeom>
          </p:spPr>
          <p:txBody>
            <a:bodyPr wrap="square" lIns="0" tIns="0" anchor="ctr">
              <a:spAutoFit/>
            </a:bodyPr>
            <a:lstStyle/>
            <a:p>
              <a:r>
                <a:rPr lang="en-AU" dirty="0">
                  <a:solidFill>
                    <a:schemeClr val="tx2"/>
                  </a:solidFill>
                  <a:latin typeface="+mj-lt"/>
                </a:rPr>
                <a:t>linkedin.com/company/smart-infrastructure-facility-university-of-</a:t>
              </a:r>
              <a:r>
                <a:rPr lang="en-AU" dirty="0" err="1">
                  <a:solidFill>
                    <a:schemeClr val="tx2"/>
                  </a:solidFill>
                  <a:latin typeface="+mj-lt"/>
                </a:rPr>
                <a:t>wollongong</a:t>
              </a:r>
              <a:endParaRPr lang="en-AU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0034" y="5293532"/>
            <a:ext cx="3955989" cy="598382"/>
            <a:chOff x="457607" y="3429836"/>
            <a:chExt cx="3955989" cy="4487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07" y="3429836"/>
              <a:ext cx="588808" cy="4487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261146" y="3533042"/>
              <a:ext cx="3152450" cy="242374"/>
            </a:xfrm>
            <a:prstGeom prst="rect">
              <a:avLst/>
            </a:prstGeom>
          </p:spPr>
          <p:txBody>
            <a:bodyPr wrap="square" lIns="0" tIns="0" anchor="ctr">
              <a:spAutoFit/>
            </a:bodyPr>
            <a:lstStyle/>
            <a:p>
              <a:r>
                <a:rPr lang="en-AU" dirty="0" smtClean="0">
                  <a:solidFill>
                    <a:schemeClr val="tx2"/>
                  </a:solidFill>
                  <a:latin typeface="+mj-lt"/>
                </a:rPr>
                <a:t>slideshare.net/</a:t>
              </a:r>
              <a:r>
                <a:rPr lang="en-AU" dirty="0" err="1" smtClean="0">
                  <a:solidFill>
                    <a:schemeClr val="tx2"/>
                  </a:solidFill>
                  <a:latin typeface="+mj-lt"/>
                </a:rPr>
                <a:t>smart_facility</a:t>
              </a:r>
              <a:endParaRPr lang="en-AU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30812" y="1745944"/>
            <a:ext cx="3955988" cy="478810"/>
            <a:chOff x="457608" y="4283224"/>
            <a:chExt cx="3955988" cy="35910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08" y="4283224"/>
              <a:ext cx="588807" cy="359108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261146" y="4341590"/>
              <a:ext cx="3152450" cy="242374"/>
            </a:xfrm>
            <a:prstGeom prst="rect">
              <a:avLst/>
            </a:prstGeom>
          </p:spPr>
          <p:txBody>
            <a:bodyPr wrap="square" lIns="0" tIns="0" anchor="ctr">
              <a:spAutoFit/>
            </a:bodyPr>
            <a:lstStyle/>
            <a:p>
              <a:r>
                <a:rPr lang="en-AU" dirty="0" smtClean="0">
                  <a:solidFill>
                    <a:schemeClr val="tx2"/>
                  </a:solidFill>
                  <a:latin typeface="+mj-lt"/>
                </a:rPr>
                <a:t>@</a:t>
              </a:r>
              <a:r>
                <a:rPr lang="en-AU" dirty="0" err="1" smtClean="0">
                  <a:solidFill>
                    <a:schemeClr val="tx2"/>
                  </a:solidFill>
                  <a:latin typeface="+mj-lt"/>
                </a:rPr>
                <a:t>SMART_Facility</a:t>
              </a:r>
              <a:endParaRPr lang="en-AU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30812" y="2920980"/>
            <a:ext cx="3956396" cy="588807"/>
            <a:chOff x="457200" y="4262632"/>
            <a:chExt cx="3956396" cy="44160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262632"/>
              <a:ext cx="588807" cy="44160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261146" y="4362247"/>
              <a:ext cx="3152450" cy="242374"/>
            </a:xfrm>
            <a:prstGeom prst="rect">
              <a:avLst/>
            </a:prstGeom>
          </p:spPr>
          <p:txBody>
            <a:bodyPr wrap="square" lIns="0" tIns="0" anchor="ctr">
              <a:spAutoFit/>
            </a:bodyPr>
            <a:lstStyle/>
            <a:p>
              <a:r>
                <a:rPr lang="en-AU" dirty="0" smtClean="0">
                  <a:solidFill>
                    <a:schemeClr val="tx2"/>
                  </a:solidFill>
                  <a:latin typeface="+mj-lt"/>
                </a:rPr>
                <a:t>smart.uow.edu.au</a:t>
              </a:r>
              <a:endParaRPr lang="en-AU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30813" y="4128675"/>
            <a:ext cx="4114801" cy="589215"/>
            <a:chOff x="457199" y="4203701"/>
            <a:chExt cx="4114801" cy="44191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4203701"/>
              <a:ext cx="589215" cy="44191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261146" y="4303469"/>
              <a:ext cx="3310854" cy="242374"/>
            </a:xfrm>
            <a:prstGeom prst="rect">
              <a:avLst/>
            </a:prstGeom>
          </p:spPr>
          <p:txBody>
            <a:bodyPr wrap="square" lIns="0" tIns="0" anchor="ctr">
              <a:spAutoFit/>
            </a:bodyPr>
            <a:lstStyle/>
            <a:p>
              <a:r>
                <a:rPr lang="en-AU" dirty="0" smtClean="0">
                  <a:solidFill>
                    <a:schemeClr val="tx2"/>
                  </a:solidFill>
                  <a:latin typeface="+mj-lt"/>
                </a:rPr>
                <a:t>uowblogs.com/</a:t>
              </a:r>
              <a:r>
                <a:rPr lang="en-AU" dirty="0" err="1" smtClean="0">
                  <a:solidFill>
                    <a:schemeClr val="tx2"/>
                  </a:solidFill>
                  <a:latin typeface="+mj-lt"/>
                </a:rPr>
                <a:t>smartinfrastructure</a:t>
              </a:r>
              <a:endParaRPr lang="en-AU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805276" y="5251413"/>
            <a:ext cx="3908821" cy="598383"/>
            <a:chOff x="504775" y="4208783"/>
            <a:chExt cx="3908821" cy="44878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775" y="4208783"/>
              <a:ext cx="494472" cy="448787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261146" y="4311989"/>
              <a:ext cx="3152450" cy="242374"/>
            </a:xfrm>
            <a:prstGeom prst="rect">
              <a:avLst/>
            </a:prstGeom>
          </p:spPr>
          <p:txBody>
            <a:bodyPr wrap="square" lIns="0" tIns="0" anchor="ctr">
              <a:spAutoFit/>
            </a:bodyPr>
            <a:lstStyle/>
            <a:p>
              <a:r>
                <a:rPr lang="en-AU" dirty="0" smtClean="0">
                  <a:solidFill>
                    <a:schemeClr val="tx2"/>
                  </a:solidFill>
                  <a:latin typeface="+mj-lt"/>
                </a:rPr>
                <a:t>SMART Infrastructure Facility</a:t>
              </a:r>
              <a:endParaRPr lang="en-AU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33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" y="1177113"/>
            <a:ext cx="4105264" cy="4073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26" y="215153"/>
            <a:ext cx="1535998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Case Study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082" y="537284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NSW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1540080" y="5372847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Wollongong LGA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243294" y="5372847"/>
            <a:ext cx="489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Fairy &amp; Cabbage Tree Creeks catchment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8044"/>
          <a:stretch/>
        </p:blipFill>
        <p:spPr>
          <a:xfrm>
            <a:off x="4176070" y="1177113"/>
            <a:ext cx="4961948" cy="40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97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04117"/>
            <a:ext cx="9144001" cy="5144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25" y="215153"/>
            <a:ext cx="3301716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Smart Waterways project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430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5205"/>
            <a:ext cx="4680001" cy="3810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5206"/>
            <a:ext cx="616905" cy="1333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443" y="1655206"/>
            <a:ext cx="4096981" cy="2707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41835" y="5671670"/>
            <a:ext cx="489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Topography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5211482" y="4787153"/>
            <a:ext cx="372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Flood event – August 1998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20025" y="215153"/>
            <a:ext cx="3624446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High Risk Area – Flash Flood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9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1" y="1535182"/>
            <a:ext cx="3926541" cy="3227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24" y="215153"/>
            <a:ext cx="4144399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Traditional modelling approach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4673" y="5032719"/>
            <a:ext cx="4894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Hydraulic model</a:t>
            </a:r>
          </a:p>
          <a:p>
            <a:pPr algn="ctr"/>
            <a:r>
              <a:rPr lang="en-AU" dirty="0" smtClean="0"/>
              <a:t>Runoff-Flood</a:t>
            </a:r>
          </a:p>
          <a:p>
            <a:pPr algn="ctr"/>
            <a:r>
              <a:rPr lang="en-AU" dirty="0" smtClean="0"/>
              <a:t>TUFLOW (WBM, 1989)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-55139" y="5032719"/>
            <a:ext cx="4894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Hydrological model</a:t>
            </a:r>
          </a:p>
          <a:p>
            <a:pPr algn="ctr"/>
            <a:r>
              <a:rPr lang="en-AU" dirty="0" smtClean="0"/>
              <a:t>Rainfall-Runoff</a:t>
            </a:r>
          </a:p>
          <a:p>
            <a:pPr algn="ctr"/>
            <a:r>
              <a:rPr lang="en-AU" dirty="0" smtClean="0"/>
              <a:t>WBNM (Boyd, Rigby &amp; </a:t>
            </a:r>
            <a:r>
              <a:rPr lang="en-AU" dirty="0" err="1" smtClean="0"/>
              <a:t>VanDrie</a:t>
            </a:r>
            <a:r>
              <a:rPr lang="en-AU" dirty="0" smtClean="0"/>
              <a:t>, 1996)</a:t>
            </a:r>
            <a:endParaRPr lang="en-AU" dirty="0"/>
          </a:p>
        </p:txBody>
      </p:sp>
      <p:sp>
        <p:nvSpPr>
          <p:cNvPr id="7" name="Right Arrow 6"/>
          <p:cNvSpPr/>
          <p:nvPr/>
        </p:nvSpPr>
        <p:spPr>
          <a:xfrm>
            <a:off x="4257894" y="2948929"/>
            <a:ext cx="531906" cy="40042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09" y="1535182"/>
            <a:ext cx="3875164" cy="32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7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0098" y="3512763"/>
            <a:ext cx="7056360" cy="1157040"/>
            <a:chOff x="71640" y="2054520"/>
            <a:chExt cx="7056360" cy="1157040"/>
          </a:xfrm>
        </p:grpSpPr>
        <p:pic>
          <p:nvPicPr>
            <p:cNvPr id="2" name="Picture 1"/>
            <p:cNvPicPr/>
            <p:nvPr/>
          </p:nvPicPr>
          <p:blipFill>
            <a:blip r:embed="rId2"/>
            <a:stretch/>
          </p:blipFill>
          <p:spPr>
            <a:xfrm>
              <a:off x="72000" y="2054520"/>
              <a:ext cx="4686120" cy="411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Picture 2"/>
            <p:cNvPicPr/>
            <p:nvPr/>
          </p:nvPicPr>
          <p:blipFill>
            <a:blip r:embed="rId3"/>
            <a:stretch/>
          </p:blipFill>
          <p:spPr>
            <a:xfrm>
              <a:off x="71640" y="2465640"/>
              <a:ext cx="7056360" cy="34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/>
            <p:cNvPicPr/>
            <p:nvPr/>
          </p:nvPicPr>
          <p:blipFill>
            <a:blip r:embed="rId4"/>
            <a:stretch/>
          </p:blipFill>
          <p:spPr>
            <a:xfrm>
              <a:off x="72000" y="2876760"/>
              <a:ext cx="6355080" cy="334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TextShape 3"/>
          <p:cNvSpPr txBox="1"/>
          <p:nvPr/>
        </p:nvSpPr>
        <p:spPr>
          <a:xfrm>
            <a:off x="370458" y="4923243"/>
            <a:ext cx="5688000" cy="146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With</a:t>
            </a:r>
            <a:r>
              <a:rPr lang="fr-F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 :</a:t>
            </a:r>
          </a:p>
          <a:p>
            <a:r>
              <a:rPr lang="fr-F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		Area </a:t>
            </a:r>
            <a:r>
              <a:rPr lang="fr-F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of the </a:t>
            </a:r>
            <a:r>
              <a:rPr lang="fr-FR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sub-catchment</a:t>
            </a:r>
            <a:r>
              <a:rPr lang="fr-F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fr-F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(in km</a:t>
            </a:r>
            <a:r>
              <a:rPr lang="fr-FR" sz="16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</a:t>
            </a:r>
            <a:r>
              <a:rPr lang="fr-F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</a:p>
          <a:p>
            <a:r>
              <a:rPr lang="fr-F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IMP </a:t>
            </a:r>
            <a:r>
              <a:rPr lang="fr-F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fr-FR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fr-F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% </a:t>
            </a:r>
            <a:r>
              <a:rPr lang="fr-F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of </a:t>
            </a:r>
            <a:r>
              <a:rPr lang="fr-FR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impervious</a:t>
            </a:r>
            <a:r>
              <a:rPr lang="fr-F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area</a:t>
            </a:r>
          </a:p>
          <a:p>
            <a:r>
              <a:rPr lang="fr-F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Q</a:t>
            </a:r>
            <a:r>
              <a:rPr lang="fr-FR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fr-FR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fr-FR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outflow</a:t>
            </a:r>
            <a:r>
              <a:rPr lang="fr-F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from</a:t>
            </a:r>
            <a:r>
              <a:rPr lang="fr-F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the </a:t>
            </a:r>
            <a:r>
              <a:rPr lang="fr-FR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subcatchment</a:t>
            </a:r>
            <a:r>
              <a:rPr lang="fr-F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(in m³/s)</a:t>
            </a:r>
          </a:p>
          <a:p>
            <a:r>
              <a:rPr lang="fr-FR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Lag</a:t>
            </a:r>
            <a:r>
              <a:rPr lang="fr-FR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 </a:t>
            </a:r>
            <a:r>
              <a:rPr lang="fr-F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		</a:t>
            </a:r>
            <a:r>
              <a:rPr lang="fr-FR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lag</a:t>
            </a:r>
            <a:r>
              <a:rPr lang="fr-F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time of the </a:t>
            </a:r>
            <a:r>
              <a:rPr lang="fr-FR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sub-catchment</a:t>
            </a:r>
            <a:r>
              <a:rPr lang="fr-F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(in </a:t>
            </a:r>
            <a:r>
              <a:rPr lang="fr-FR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hours</a:t>
            </a:r>
            <a:r>
              <a:rPr lang="fr-FR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  <a:endParaRPr lang="fr-F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024" y="215153"/>
            <a:ext cx="5596682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WBNM: semi empirical rainfall-runoff model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458" y="888569"/>
            <a:ext cx="60452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dirty="0">
                <a:latin typeface="Times New Roman" panose="02020603050405020304" pitchFamily="18" charset="0"/>
              </a:rPr>
              <a:t>I </a:t>
            </a:r>
            <a:r>
              <a:rPr lang="da-DK" sz="1600" dirty="0">
                <a:latin typeface="TimesNewRomanPSMT"/>
              </a:rPr>
              <a:t>– </a:t>
            </a:r>
            <a:r>
              <a:rPr lang="da-DK" sz="1600" dirty="0">
                <a:latin typeface="Times New Roman" panose="02020603050405020304" pitchFamily="18" charset="0"/>
              </a:rPr>
              <a:t>Q = dS / dt (1)</a:t>
            </a:r>
          </a:p>
          <a:p>
            <a:r>
              <a:rPr lang="en-AU" sz="1600" dirty="0">
                <a:latin typeface="Times New Roman" panose="02020603050405020304" pitchFamily="18" charset="0"/>
              </a:rPr>
              <a:t>where I = inflow rate at time t (m3/s)</a:t>
            </a:r>
          </a:p>
          <a:p>
            <a:r>
              <a:rPr lang="en-AU" sz="1600" dirty="0">
                <a:latin typeface="Times New Roman" panose="02020603050405020304" pitchFamily="18" charset="0"/>
              </a:rPr>
              <a:t>Q = outflow rate at time t (m3/s)</a:t>
            </a:r>
          </a:p>
          <a:p>
            <a:r>
              <a:rPr lang="en-AU" sz="1600" dirty="0">
                <a:latin typeface="Times New Roman" panose="02020603050405020304" pitchFamily="18" charset="0"/>
              </a:rPr>
              <a:t>S = volume of water stored on catchment surface at time t (m3)</a:t>
            </a:r>
          </a:p>
          <a:p>
            <a:r>
              <a:rPr lang="en-AU" sz="1600" dirty="0">
                <a:latin typeface="Times New Roman" panose="02020603050405020304" pitchFamily="18" charset="0"/>
              </a:rPr>
              <a:t>t = time (s</a:t>
            </a:r>
            <a:r>
              <a:rPr lang="en-AU" sz="1600" dirty="0" smtClean="0">
                <a:latin typeface="Times New Roman" panose="02020603050405020304" pitchFamily="18" charset="0"/>
              </a:rPr>
              <a:t>)</a:t>
            </a:r>
          </a:p>
          <a:p>
            <a:endParaRPr lang="en-AU" sz="1600" dirty="0">
              <a:latin typeface="Times New Roman" panose="02020603050405020304" pitchFamily="18" charset="0"/>
            </a:endParaRPr>
          </a:p>
          <a:p>
            <a:r>
              <a:rPr lang="en-AU" sz="1600" dirty="0">
                <a:latin typeface="Times New Roman" panose="02020603050405020304" pitchFamily="18" charset="0"/>
              </a:rPr>
              <a:t>The stored volume is related to the outflow discharge by</a:t>
            </a:r>
          </a:p>
          <a:p>
            <a:r>
              <a:rPr lang="pt-BR" sz="1600" dirty="0">
                <a:latin typeface="Times New Roman" panose="02020603050405020304" pitchFamily="18" charset="0"/>
              </a:rPr>
              <a:t>S = 60. K. Q (2</a:t>
            </a:r>
            <a:r>
              <a:rPr lang="pt-BR" sz="1600" dirty="0" smtClean="0">
                <a:latin typeface="Times New Roman" panose="02020603050405020304" pitchFamily="18" charset="0"/>
              </a:rPr>
              <a:t>)</a:t>
            </a:r>
          </a:p>
          <a:p>
            <a:r>
              <a:rPr lang="en-AU" sz="1600" dirty="0">
                <a:latin typeface="+mj-lt"/>
              </a:rPr>
              <a:t>where K = lag time between centroids of inflow and outflow hydrographs (minutes).</a:t>
            </a:r>
            <a:endParaRPr lang="en-A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473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6" y="1290918"/>
            <a:ext cx="9059135" cy="44883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24" y="215153"/>
            <a:ext cx="682783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FLOODAWARE: near real-time </a:t>
            </a:r>
            <a:r>
              <a:rPr lang="en-AU" b="1" dirty="0" smtClean="0">
                <a:solidFill>
                  <a:srgbClr val="FF0000"/>
                </a:solidFill>
              </a:rPr>
              <a:t>flood modelling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28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/>
        </p:blipFill>
        <p:spPr>
          <a:xfrm>
            <a:off x="143435" y="2055906"/>
            <a:ext cx="5683624" cy="3161553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/>
          <p:nvPr/>
        </p:nvPicPr>
        <p:blipFill>
          <a:blip r:embed="rId3"/>
          <a:stretch/>
        </p:blipFill>
        <p:spPr>
          <a:xfrm>
            <a:off x="6598022" y="3636682"/>
            <a:ext cx="2268339" cy="1971856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20024" y="215153"/>
            <a:ext cx="4616541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FLOODAWARE: hybrid architecture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4"/>
          <a:srcRect l="47216" t="2537" b="49550"/>
          <a:stretch/>
        </p:blipFill>
        <p:spPr>
          <a:xfrm>
            <a:off x="6514353" y="1033929"/>
            <a:ext cx="2401897" cy="1876611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312779" y="2988235"/>
            <a:ext cx="283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Cellular Automaton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6235084" y="5773270"/>
            <a:ext cx="299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Functional sub-basins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747059" y="5773270"/>
            <a:ext cx="489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Agent-based architecture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340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Arrow 37"/>
          <p:cNvSpPr/>
          <p:nvPr/>
        </p:nvSpPr>
        <p:spPr>
          <a:xfrm>
            <a:off x="2911913" y="3647364"/>
            <a:ext cx="4601157" cy="3875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ight Arrow 24"/>
          <p:cNvSpPr/>
          <p:nvPr/>
        </p:nvSpPr>
        <p:spPr>
          <a:xfrm>
            <a:off x="2900645" y="1623918"/>
            <a:ext cx="4601157" cy="3875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60556" y="2488859"/>
            <a:ext cx="2840090" cy="391194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ounded Rectangle 17"/>
          <p:cNvSpPr/>
          <p:nvPr/>
        </p:nvSpPr>
        <p:spPr>
          <a:xfrm>
            <a:off x="60556" y="750897"/>
            <a:ext cx="2840090" cy="16560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ounded Rectangle 15"/>
          <p:cNvSpPr/>
          <p:nvPr/>
        </p:nvSpPr>
        <p:spPr>
          <a:xfrm>
            <a:off x="3710412" y="699247"/>
            <a:ext cx="3030071" cy="570155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47216" t="2537" b="49550"/>
          <a:stretch/>
        </p:blipFill>
        <p:spPr>
          <a:xfrm rot="1155482">
            <a:off x="4014321" y="4340004"/>
            <a:ext cx="2531998" cy="1245487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4"/>
          <a:stretch/>
        </p:blipFill>
        <p:spPr>
          <a:xfrm rot="1128563">
            <a:off x="3941825" y="2748264"/>
            <a:ext cx="2258638" cy="130870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90627">
            <a:off x="3938100" y="1262369"/>
            <a:ext cx="2539644" cy="1309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64" y="834236"/>
            <a:ext cx="1809921" cy="1502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024" y="215153"/>
            <a:ext cx="6546941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FLOODAWARE: </a:t>
            </a:r>
            <a:r>
              <a:rPr lang="en-AU" b="1" dirty="0" smtClean="0">
                <a:solidFill>
                  <a:srgbClr val="FF0000"/>
                </a:solidFill>
              </a:rPr>
              <a:t>on-the-fly validation &amp; re-calibration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r="10042"/>
          <a:stretch/>
        </p:blipFill>
        <p:spPr>
          <a:xfrm>
            <a:off x="175096" y="2664665"/>
            <a:ext cx="670020" cy="657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b="22766"/>
          <a:stretch/>
        </p:blipFill>
        <p:spPr>
          <a:xfrm>
            <a:off x="164691" y="4307747"/>
            <a:ext cx="670019" cy="6422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691" y="4949990"/>
            <a:ext cx="1075821" cy="8315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t="9825"/>
          <a:stretch/>
        </p:blipFill>
        <p:spPr>
          <a:xfrm>
            <a:off x="175096" y="3315354"/>
            <a:ext cx="1075821" cy="831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526" y="2664665"/>
            <a:ext cx="1452125" cy="3116877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2900646" y="1083958"/>
            <a:ext cx="787232" cy="3875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4" name="Group 23"/>
          <p:cNvGrpSpPr/>
          <p:nvPr/>
        </p:nvGrpSpPr>
        <p:grpSpPr>
          <a:xfrm>
            <a:off x="7501803" y="750897"/>
            <a:ext cx="1547821" cy="1323022"/>
            <a:chOff x="7550248" y="1083958"/>
            <a:chExt cx="1547821" cy="1323022"/>
          </a:xfrm>
        </p:grpSpPr>
        <p:sp>
          <p:nvSpPr>
            <p:cNvPr id="21" name="Rounded Rectangle 20"/>
            <p:cNvSpPr/>
            <p:nvPr/>
          </p:nvSpPr>
          <p:spPr>
            <a:xfrm>
              <a:off x="7550248" y="1083958"/>
              <a:ext cx="1547821" cy="132302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2977" y="1209955"/>
              <a:ext cx="889008" cy="737965"/>
            </a:xfrm>
            <a:prstGeom prst="rect">
              <a:avLst/>
            </a:prstGeom>
          </p:spPr>
        </p:pic>
      </p:grpSp>
      <p:sp>
        <p:nvSpPr>
          <p:cNvPr id="23" name="Right Arrow 22"/>
          <p:cNvSpPr/>
          <p:nvPr/>
        </p:nvSpPr>
        <p:spPr>
          <a:xfrm rot="10800000">
            <a:off x="6767199" y="1083958"/>
            <a:ext cx="738786" cy="3875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ight Arrow 25"/>
          <p:cNvSpPr/>
          <p:nvPr/>
        </p:nvSpPr>
        <p:spPr>
          <a:xfrm>
            <a:off x="2896464" y="3084839"/>
            <a:ext cx="787232" cy="3875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ight Arrow 26"/>
          <p:cNvSpPr/>
          <p:nvPr/>
        </p:nvSpPr>
        <p:spPr>
          <a:xfrm>
            <a:off x="2911913" y="4553555"/>
            <a:ext cx="787232" cy="3875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/>
          <p:cNvSpPr txBox="1"/>
          <p:nvPr/>
        </p:nvSpPr>
        <p:spPr>
          <a:xfrm>
            <a:off x="341145" y="5935902"/>
            <a:ext cx="232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Smart sensing network</a:t>
            </a:r>
            <a:endParaRPr lang="en-AU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100058" y="1322158"/>
            <a:ext cx="682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BOM </a:t>
            </a:r>
          </a:p>
          <a:p>
            <a:r>
              <a:rPr lang="en-AU" sz="1400" dirty="0" smtClean="0"/>
              <a:t>radar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40944" y="797510"/>
            <a:ext cx="70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5 min</a:t>
            </a:r>
            <a:endParaRPr lang="en-AU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947200" y="4250429"/>
            <a:ext cx="70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5 min</a:t>
            </a:r>
            <a:endParaRPr lang="en-AU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932743" y="2786229"/>
            <a:ext cx="70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5 min</a:t>
            </a:r>
            <a:endParaRPr lang="en-AU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7501803" y="2765185"/>
            <a:ext cx="1547821" cy="13230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ight Arrow 36"/>
          <p:cNvSpPr/>
          <p:nvPr/>
        </p:nvSpPr>
        <p:spPr>
          <a:xfrm rot="10800000">
            <a:off x="6767199" y="3098246"/>
            <a:ext cx="738786" cy="3875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7503" y="2919778"/>
            <a:ext cx="896037" cy="73661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868440" y="3723909"/>
            <a:ext cx="908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WBNM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9228" y="1663809"/>
            <a:ext cx="1122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 smtClean="0"/>
              <a:t>Rainfield</a:t>
            </a:r>
            <a:r>
              <a:rPr lang="en-AU" sz="1400" dirty="0" smtClean="0"/>
              <a:t>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51750" y="4096540"/>
            <a:ext cx="125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recalibrate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40483" y="785399"/>
            <a:ext cx="859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predict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06690" y="2772824"/>
            <a:ext cx="859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predict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67199" y="2058908"/>
            <a:ext cx="125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recalibrate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96313" y="5935902"/>
            <a:ext cx="125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 smtClean="0"/>
              <a:t>FloodAware</a:t>
            </a:r>
            <a:endParaRPr lang="en-AU" sz="1400" dirty="0" smtClean="0"/>
          </a:p>
        </p:txBody>
      </p:sp>
    </p:spTree>
    <p:extLst>
      <p:ext uri="{BB962C8B-B14F-4D97-AF65-F5344CB8AC3E}">
        <p14:creationId xmlns:p14="http://schemas.microsoft.com/office/powerpoint/2010/main" val="1352454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6 UOW Brand">
      <a:dk1>
        <a:sysClr val="windowText" lastClr="000000"/>
      </a:dk1>
      <a:lt1>
        <a:sysClr val="window" lastClr="FFFFFF"/>
      </a:lt1>
      <a:dk2>
        <a:srgbClr val="0C2340"/>
      </a:dk2>
      <a:lt2>
        <a:srgbClr val="D9D9D6"/>
      </a:lt2>
      <a:accent1>
        <a:srgbClr val="0033CC"/>
      </a:accent1>
      <a:accent2>
        <a:srgbClr val="E10600"/>
      </a:accent2>
      <a:accent3>
        <a:srgbClr val="0C2340"/>
      </a:accent3>
      <a:accent4>
        <a:srgbClr val="FFFFFF"/>
      </a:accent4>
      <a:accent5>
        <a:srgbClr val="000000"/>
      </a:accent5>
      <a:accent6>
        <a:srgbClr val="FFFFFF"/>
      </a:accent6>
      <a:hlink>
        <a:srgbClr val="245397"/>
      </a:hlink>
      <a:folHlink>
        <a:srgbClr val="4195D3"/>
      </a:folHlink>
    </a:clrScheme>
    <a:fontScheme name="2016 UOW Brand">
      <a:majorFont>
        <a:latin typeface="Times New Roman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04B88F2BA69345AC74DDB5D714A1BF" ma:contentTypeVersion="11" ma:contentTypeDescription="Create a new document." ma:contentTypeScope="" ma:versionID="221ac1224b3675aa4e6754039131f1e4">
  <xsd:schema xmlns:xsd="http://www.w3.org/2001/XMLSchema" xmlns:xs="http://www.w3.org/2001/XMLSchema" xmlns:p="http://schemas.microsoft.com/office/2006/metadata/properties" xmlns:ns3="e80d1da1-15b6-4d01-80ad-1281e827c1be" xmlns:ns4="8b80aa34-0fe5-4008-b830-ac9673d3bdff" targetNamespace="http://schemas.microsoft.com/office/2006/metadata/properties" ma:root="true" ma:fieldsID="027f2b9b71b7eae692ea8f7d3621afdb" ns3:_="" ns4:_="">
    <xsd:import namespace="e80d1da1-15b6-4d01-80ad-1281e827c1be"/>
    <xsd:import namespace="8b80aa34-0fe5-4008-b830-ac9673d3bd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0d1da1-15b6-4d01-80ad-1281e827c1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80aa34-0fe5-4008-b830-ac9673d3bdf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9D98DE-572F-402E-8228-D831A2ECA7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0d1da1-15b6-4d01-80ad-1281e827c1be"/>
    <ds:schemaRef ds:uri="8b80aa34-0fe5-4008-b830-ac9673d3bd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ADDD97-B909-458F-BFD0-9AA692EC60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A196C2-8777-4369-923F-90DF8C310C58}">
  <ds:schemaRefs>
    <ds:schemaRef ds:uri="http://purl.org/dc/elements/1.1/"/>
    <ds:schemaRef ds:uri="http://schemas.microsoft.com/office/2006/metadata/properties"/>
    <ds:schemaRef ds:uri="e80d1da1-15b6-4d01-80ad-1281e827c1be"/>
    <ds:schemaRef ds:uri="http://purl.org/dc/terms/"/>
    <ds:schemaRef ds:uri="8b80aa34-0fe5-4008-b830-ac9673d3bd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2762</TotalTime>
  <Words>312</Words>
  <Application>Microsoft Office PowerPoint</Application>
  <PresentationFormat>On-screen Show (4:3)</PresentationFormat>
  <Paragraphs>76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Montserrat</vt:lpstr>
      <vt:lpstr>Times New Roman</vt:lpstr>
      <vt:lpstr>TimesNewRomanPSMT</vt:lpstr>
      <vt:lpstr>Office Theme</vt:lpstr>
      <vt:lpstr>FLOODAWARE An agent-based model for near real-time simulation of flood events   Anton Bommel Pascal Perez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UOW 2016 template</dc:title>
  <dc:creator>Jessica Symonds</dc:creator>
  <cp:lastModifiedBy>Pascal Perez</cp:lastModifiedBy>
  <cp:revision>147</cp:revision>
  <cp:lastPrinted>2016-08-30T01:38:44Z</cp:lastPrinted>
  <dcterms:created xsi:type="dcterms:W3CDTF">2016-01-22T04:47:59Z</dcterms:created>
  <dcterms:modified xsi:type="dcterms:W3CDTF">2019-12-02T21:31:30Z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0x0101005104B88F2BA69345AC74DDB5D714A1BF</vt:lpwstr>
  </property>
</Properties>
</file>